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7" r:id="rId6"/>
    <p:sldId id="269" r:id="rId7"/>
    <p:sldId id="270" r:id="rId8"/>
    <p:sldId id="271" r:id="rId9"/>
    <p:sldId id="262" r:id="rId10"/>
    <p:sldId id="263" r:id="rId11"/>
    <p:sldId id="264" r:id="rId12"/>
    <p:sldId id="265" r:id="rId13"/>
    <p:sldId id="266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6720D-AB37-4875-8A2A-2A3407F69B05}" v="12" dt="2026-01-09T12:14:37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7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Comparison of appointments</a:t>
            </a:r>
            <a:r>
              <a:rPr lang="en-GB" baseline="0"/>
              <a:t> booked online</a:t>
            </a:r>
          </a:p>
          <a:p>
            <a:pPr>
              <a:defRPr/>
            </a:pPr>
            <a:r>
              <a:rPr lang="en-GB" baseline="0"/>
              <a:t>Dr Sooriakumaran Medical Practice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Sheet1!$A$1:$A$2</c:f>
              <c:strCache>
                <c:ptCount val="2"/>
                <c:pt idx="0">
                  <c:v>16th July – 15th October 2025</c:v>
                </c:pt>
                <c:pt idx="1">
                  <c:v>16th October – 15th January 2025</c:v>
                </c:pt>
              </c:strCache>
            </c:strRef>
          </c:cat>
          <c:val>
            <c:numRef>
              <c:f>Sheet1!$B$1:$B$2</c:f>
              <c:numCache>
                <c:formatCode>General</c:formatCode>
                <c:ptCount val="2"/>
                <c:pt idx="0">
                  <c:v>56</c:v>
                </c:pt>
                <c:pt idx="1">
                  <c:v>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90-4741-85D4-CFF1785BDB4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81466640"/>
        <c:axId val="1381463280"/>
      </c:barChart>
      <c:catAx>
        <c:axId val="13814666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Audit period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1463280"/>
        <c:crosses val="autoZero"/>
        <c:auto val="1"/>
        <c:lblAlgn val="ctr"/>
        <c:lblOffset val="100"/>
        <c:noMultiLvlLbl val="0"/>
      </c:catAx>
      <c:valAx>
        <c:axId val="1381463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No of</a:t>
                </a:r>
                <a:r>
                  <a:rPr lang="en-GB" baseline="0"/>
                  <a:t> appointments booked online</a:t>
                </a:r>
                <a:endParaRPr lang="en-GB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1466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AB6C-1917-77AC-626E-EE3A034BF2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035A54-EA79-4C5C-903B-FD7E8636C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8379A-F626-6BE1-B7B9-409957CE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3F9D3-5A68-0F1B-7F81-EDEFB2FB0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C4870-69E4-154D-5168-0DFD72E6A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12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E6F0D-30ED-10E1-9BD9-36F4C1E84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59661-F53C-1C7F-4E1A-AFD7FD7CF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189F2-7722-3BD3-578E-84C4707A9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0BB75-DDCA-E157-1351-B53C10CA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A3CB2-B115-1E38-1CB5-E2A7BC0EA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400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81F200-1A42-3801-4D6F-85AD379F3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4AF51-7BDB-38F4-F068-A95977662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B4EE1-CAF5-7C5C-DAB8-10FAB502A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C9EA3-A69D-0AF7-75DE-4B928946B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BC1FB-2B35-A12B-5595-E0FFD8DA6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68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3AB70-230C-EF4A-52CE-F712B9BAA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A847B-53E2-D99F-4CFF-91A1F0897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F00B9-31BC-ADFB-F805-B9550962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1672D-8AA1-C7FB-FFEE-8A4027723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47EAC-3FE6-05FD-98EE-0883F3DAD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4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1C095-9FFE-65AA-8CEF-315ACE014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CC170-C7B9-9846-59F4-044A41330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F0D18-B992-EF20-71B3-0A954C44C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8DACC-03BC-D65E-694B-5BE6241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E3360-F053-7EA8-D36A-041BF7026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15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BB612-9F28-023D-25E4-32D514A4F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695A4-6232-DF1C-1697-5C92D9BF9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1D5D96-013A-E43B-26AD-B22277DD8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53131-313B-357E-71D3-611A7AB4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0388FF-7D55-E107-44FD-E628B596E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F6FC88-55D0-0FC6-55F4-FC3103CC4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54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AC1B-D8D6-EFA2-83E0-F1766B78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83167-D6A8-467A-7D4D-E2D68A566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0092FC-6628-9B09-19F4-3CB6066FC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79DA14-76C0-576C-DD20-DDA41F6F11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84256-1E45-AD12-7A38-21CBD1A98A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44022-4B60-BC9D-C433-C5BED26E1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B969F2-AD44-7DD8-A687-2ED56A28F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648062-05A8-CD82-E79E-00DA4786B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70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DEC2A-2D25-CC8A-3F1C-4AFEA06D4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ABA114-9D01-4431-3902-31E90E265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A4ABAC-6999-B5E2-56DB-091155593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8E356-C90F-B8DC-CBA3-6B5FDA226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00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8752E0-613B-23AC-BC53-884DB64A1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FB5815-5BBE-6515-C460-80E2AFE62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15843C-A02A-D8F5-A46A-9E125BFF6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93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FCA77-E6AD-2215-8CA7-D72B0A046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630C2-D451-3972-E9D7-8A5F83B76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5111D4-FFDF-DD36-133D-67C31AB36C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47F241-BBAA-A77D-D752-E5D297BB5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9B4387-0404-8579-2EDA-5CA9313CF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D9C9E-C29F-7267-5FE2-68829EC64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69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63E4E-34B9-47F1-F8DA-2392CE877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CB55BC-9A51-8037-7077-3744D0D3B5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B6A65-E51C-430B-A597-ED57C5976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4FF67-AB64-2004-B5FB-C920D74A4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11E1A-1220-9B03-2798-FAA0A9E23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7D952-E6F6-59F1-09A8-55A9AAF78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6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7473BB-0461-46AC-51AD-87708D1D1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959D5-B11A-87A6-FDDB-BCD76555F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B30F2-F216-7B1B-B0B9-C167E708D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7FCC0A-FC01-40CB-B3B3-147C5E3DF2C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56DC2-3D1F-7F59-AAD0-8807226A6D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FD8FD-5029-39C0-F240-E664FD4D4D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D51CEF-DBB0-4E1C-80C7-9C7BD82F42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39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virtualviews.midandsouthessex.ics.nhs.uk/dr-sooriakumaran-medical-practice?preview=tru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586947A-76DC-DE24-632A-8B4824D96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02" y="608077"/>
            <a:ext cx="3054361" cy="1164437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130126FB-0043-3032-CCE2-85FE22DCC8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Dr Sooriakumaran</a:t>
            </a:r>
            <a:br>
              <a:rPr lang="en-GB" dirty="0"/>
            </a:br>
            <a:r>
              <a:rPr lang="en-GB" dirty="0"/>
              <a:t>Patient Participation Group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ACF926DE-26D5-048A-1AC8-53B8F7FEA5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9</a:t>
            </a:r>
            <a:r>
              <a:rPr lang="en-GB" baseline="30000" dirty="0"/>
              <a:t>th</a:t>
            </a:r>
            <a:r>
              <a:rPr lang="en-GB" dirty="0"/>
              <a:t> January 2026</a:t>
            </a:r>
          </a:p>
        </p:txBody>
      </p:sp>
    </p:spTree>
    <p:extLst>
      <p:ext uri="{BB962C8B-B14F-4D97-AF65-F5344CB8AC3E}">
        <p14:creationId xmlns:p14="http://schemas.microsoft.com/office/powerpoint/2010/main" val="1532533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A864D-E68A-D934-5C1D-F907838D5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stethoscope and sun&#10;&#10;AI-generated content may be incorrect.">
            <a:extLst>
              <a:ext uri="{FF2B5EF4-FFF2-40B4-BE49-F238E27FC236}">
                <a16:creationId xmlns:a16="http://schemas.microsoft.com/office/drawing/2014/main" id="{D833F290-23A9-7DBF-1A5D-ACEE38F49F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925" y="128664"/>
            <a:ext cx="3054361" cy="11583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1B9F6B4-9B6A-04DE-0F36-DD91F75C9C8A}"/>
              </a:ext>
            </a:extLst>
          </p:cNvPr>
          <p:cNvSpPr txBox="1"/>
          <p:nvPr/>
        </p:nvSpPr>
        <p:spPr>
          <a:xfrm>
            <a:off x="359142" y="474246"/>
            <a:ext cx="6181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Goals and objectives – 2026/7 - Planned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6BFEC25-5269-80B7-1115-8EB4CF85DDC7}"/>
              </a:ext>
            </a:extLst>
          </p:cNvPr>
          <p:cNvGraphicFramePr>
            <a:graphicFrameLocks noGrp="1"/>
          </p:cNvGraphicFramePr>
          <p:nvPr/>
        </p:nvGraphicFramePr>
        <p:xfrm>
          <a:off x="359143" y="1441476"/>
          <a:ext cx="11362957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2801">
                  <a:extLst>
                    <a:ext uri="{9D8B030D-6E8A-4147-A177-3AD203B41FA5}">
                      <a16:colId xmlns:a16="http://schemas.microsoft.com/office/drawing/2014/main" val="3762321624"/>
                    </a:ext>
                  </a:extLst>
                </a:gridCol>
                <a:gridCol w="4037892">
                  <a:extLst>
                    <a:ext uri="{9D8B030D-6E8A-4147-A177-3AD203B41FA5}">
                      <a16:colId xmlns:a16="http://schemas.microsoft.com/office/drawing/2014/main" val="2780284409"/>
                    </a:ext>
                  </a:extLst>
                </a:gridCol>
                <a:gridCol w="4082264">
                  <a:extLst>
                    <a:ext uri="{9D8B030D-6E8A-4147-A177-3AD203B41FA5}">
                      <a16:colId xmlns:a16="http://schemas.microsoft.com/office/drawing/2014/main" val="1454912274"/>
                    </a:ext>
                  </a:extLst>
                </a:gridCol>
              </a:tblGrid>
              <a:tr h="548793">
                <a:tc>
                  <a:txBody>
                    <a:bodyPr/>
                    <a:lstStyle/>
                    <a:p>
                      <a:r>
                        <a:rPr lang="en-GB" sz="20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Area of work to be examined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Signs of success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272824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Safe, Caring, Effective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Engage with Carers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Increased engagement with Carers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472887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Administrative efficiencies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Improved administrative efficiency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328308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Caring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Bereaved families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Support for bereaved families of patients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87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Caring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Care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Encourage cohesive working between practice and Care Home for benefit of residents and Care Home Staff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90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423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stethoscope and sun&#10;&#10;AI-generated content may be incorrect.">
            <a:extLst>
              <a:ext uri="{FF2B5EF4-FFF2-40B4-BE49-F238E27FC236}">
                <a16:creationId xmlns:a16="http://schemas.microsoft.com/office/drawing/2014/main" id="{E11B0396-83CD-9754-BFB0-E8FD74A7F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925" y="128664"/>
            <a:ext cx="3054361" cy="115834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45DB065-2AA1-C5E2-DD58-35379474C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PPG Development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1CF681-C7EC-073D-44C3-045C8A47D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Virtual Views</a:t>
            </a:r>
          </a:p>
          <a:p>
            <a:pPr lvl="1"/>
            <a:r>
              <a:rPr lang="en-GB" sz="3200" dirty="0">
                <a:hlinkClick r:id="rId3"/>
              </a:rPr>
              <a:t>Dr Sooriakumaran Medical Practice VPPG | MSE Virtual Views</a:t>
            </a:r>
            <a:endParaRPr lang="en-GB" sz="3200" dirty="0"/>
          </a:p>
          <a:p>
            <a:r>
              <a:rPr lang="en-GB" sz="3600" dirty="0"/>
              <a:t>Increase membership</a:t>
            </a:r>
          </a:p>
          <a:p>
            <a:r>
              <a:rPr lang="en-GB" sz="3600" dirty="0"/>
              <a:t>Topics to engage on</a:t>
            </a:r>
          </a:p>
          <a:p>
            <a:pPr lvl="1"/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49685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47-C830-CB39-7654-BD5F5A6BB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78E7E-74A3-AE73-DD13-17C2814D3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Online Booking Audit</a:t>
            </a:r>
          </a:p>
          <a:p>
            <a:r>
              <a:rPr lang="en-GB" dirty="0"/>
              <a:t>Patient Satisfaction Survey </a:t>
            </a:r>
          </a:p>
          <a:p>
            <a:r>
              <a:rPr lang="en-GB" dirty="0"/>
              <a:t>Projects</a:t>
            </a:r>
          </a:p>
          <a:p>
            <a:pPr lvl="1"/>
            <a:r>
              <a:rPr lang="en-GB" dirty="0"/>
              <a:t>Review 2025/26</a:t>
            </a:r>
          </a:p>
          <a:p>
            <a:pPr lvl="1"/>
            <a:r>
              <a:rPr lang="en-GB" dirty="0"/>
              <a:t>Looking forward 2026/27</a:t>
            </a:r>
          </a:p>
          <a:p>
            <a:r>
              <a:rPr lang="en-GB" dirty="0"/>
              <a:t>PPG Development</a:t>
            </a:r>
          </a:p>
          <a:p>
            <a:pPr lvl="1"/>
            <a:r>
              <a:rPr lang="en-GB" dirty="0"/>
              <a:t>Virtual Views</a:t>
            </a:r>
          </a:p>
          <a:p>
            <a:pPr lvl="1"/>
            <a:r>
              <a:rPr lang="en-GB" dirty="0"/>
              <a:t>Increase membership</a:t>
            </a:r>
          </a:p>
          <a:p>
            <a:pPr lvl="1"/>
            <a:r>
              <a:rPr lang="en-GB" dirty="0"/>
              <a:t>Topics to engage on</a:t>
            </a:r>
          </a:p>
        </p:txBody>
      </p:sp>
    </p:spTree>
    <p:extLst>
      <p:ext uri="{BB962C8B-B14F-4D97-AF65-F5344CB8AC3E}">
        <p14:creationId xmlns:p14="http://schemas.microsoft.com/office/powerpoint/2010/main" val="2909275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FD02F-E06A-13B3-A4C5-E8F6079D4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Online bookings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242CF77-5451-46D4-1457-62940C4659D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15268F67-B437-DAF4-C64A-27BBA6795BAC}"/>
              </a:ext>
            </a:extLst>
          </p:cNvPr>
          <p:cNvSpPr/>
          <p:nvPr/>
        </p:nvSpPr>
        <p:spPr>
          <a:xfrm>
            <a:off x="9367736" y="687590"/>
            <a:ext cx="1986064" cy="1471579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If each call was 2mins long that’s </a:t>
            </a:r>
            <a:r>
              <a:rPr lang="en-GB" sz="1200" dirty="0" err="1"/>
              <a:t>approx</a:t>
            </a:r>
            <a:r>
              <a:rPr lang="en-GB" sz="1200" dirty="0"/>
              <a:t> 9 hours saved on the phone (or 1.5 hours per month)!</a:t>
            </a:r>
          </a:p>
        </p:txBody>
      </p:sp>
    </p:spTree>
    <p:extLst>
      <p:ext uri="{BB962C8B-B14F-4D97-AF65-F5344CB8AC3E}">
        <p14:creationId xmlns:p14="http://schemas.microsoft.com/office/powerpoint/2010/main" val="117271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794B3DD-27A1-E565-BE03-DCAB51634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Patient Satisfaction Survey Jan 2025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38158D7-7193-E3D6-0BB1-09189BA346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7487" y="1825625"/>
            <a:ext cx="715702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9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FE01D-EADF-65A1-3C7C-3B6FB1A2D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you like most about the practice?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8E0E03E-EA16-F303-5170-47BD8FC620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8478" y="2234115"/>
            <a:ext cx="11255043" cy="2389769"/>
          </a:xfrm>
        </p:spPr>
      </p:pic>
    </p:spTree>
    <p:extLst>
      <p:ext uri="{BB962C8B-B14F-4D97-AF65-F5344CB8AC3E}">
        <p14:creationId xmlns:p14="http://schemas.microsoft.com/office/powerpoint/2010/main" val="360096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F204C-0E4E-1317-4B0A-FECA43737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with a stethoscope and sun&#10;&#10;AI-generated content may be incorrect.">
            <a:extLst>
              <a:ext uri="{FF2B5EF4-FFF2-40B4-BE49-F238E27FC236}">
                <a16:creationId xmlns:a16="http://schemas.microsoft.com/office/drawing/2014/main" id="{A71CD4EF-FBEF-F27B-9FA1-FB7931A37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925" y="128664"/>
            <a:ext cx="3054361" cy="115834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F79D33-C453-E359-A8C1-FA251735FA07}"/>
              </a:ext>
            </a:extLst>
          </p:cNvPr>
          <p:cNvGraphicFramePr>
            <a:graphicFrameLocks noGrp="1"/>
          </p:cNvGraphicFramePr>
          <p:nvPr/>
        </p:nvGraphicFramePr>
        <p:xfrm>
          <a:off x="359143" y="1090536"/>
          <a:ext cx="11058157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557">
                  <a:extLst>
                    <a:ext uri="{9D8B030D-6E8A-4147-A177-3AD203B41FA5}">
                      <a16:colId xmlns:a16="http://schemas.microsoft.com/office/drawing/2014/main" val="3762321624"/>
                    </a:ext>
                  </a:extLst>
                </a:gridCol>
                <a:gridCol w="5399839">
                  <a:extLst>
                    <a:ext uri="{9D8B030D-6E8A-4147-A177-3AD203B41FA5}">
                      <a16:colId xmlns:a16="http://schemas.microsoft.com/office/drawing/2014/main" val="2780284409"/>
                    </a:ext>
                  </a:extLst>
                </a:gridCol>
                <a:gridCol w="3972761">
                  <a:extLst>
                    <a:ext uri="{9D8B030D-6E8A-4147-A177-3AD203B41FA5}">
                      <a16:colId xmlns:a16="http://schemas.microsoft.com/office/drawing/2014/main" val="14549122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Area of work to be examined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Signs of success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272824"/>
                  </a:ext>
                </a:extLst>
              </a:tr>
              <a:tr h="856979">
                <a:tc>
                  <a:txBody>
                    <a:bodyPr/>
                    <a:lstStyle/>
                    <a:p>
                      <a:r>
                        <a:rPr lang="en-GB" sz="2000" dirty="0"/>
                        <a:t>Safe </a:t>
                      </a:r>
                    </a:p>
                    <a:p>
                      <a:r>
                        <a:rPr lang="en-GB" sz="2000" dirty="0"/>
                        <a:t>Effective</a:t>
                      </a:r>
                    </a:p>
                    <a:p>
                      <a:r>
                        <a:rPr lang="en-GB" sz="2000" dirty="0"/>
                        <a:t>Well-led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QOF achievement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Improve QOF achievement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534930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dirty="0"/>
                        <a:t>Caring</a:t>
                      </a:r>
                    </a:p>
                    <a:p>
                      <a:r>
                        <a:rPr lang="en-GB" sz="2000" dirty="0"/>
                        <a:t>Responsive</a:t>
                      </a:r>
                    </a:p>
                    <a:p>
                      <a:r>
                        <a:rPr lang="en-GB" sz="2000" dirty="0"/>
                        <a:t>Effective</a:t>
                      </a:r>
                    </a:p>
                    <a:p>
                      <a:r>
                        <a:rPr lang="en-GB" sz="2000" dirty="0"/>
                        <a:t>Well-led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Maximise use of  improved telephony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Improved telephony experience for patients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Increased data for management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868419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Caring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New consulting 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Increased capacity, for clinic work and isolation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Improved fire exit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989691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Updated fire alarm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New up-to-date fire alarm system installed at both sites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9014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0224EF4-0A9D-2285-B2B1-239C7D771299}"/>
              </a:ext>
            </a:extLst>
          </p:cNvPr>
          <p:cNvSpPr txBox="1"/>
          <p:nvPr/>
        </p:nvSpPr>
        <p:spPr>
          <a:xfrm>
            <a:off x="359143" y="538557"/>
            <a:ext cx="55182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Goals and objectives – 2025/6 - Review</a:t>
            </a:r>
          </a:p>
        </p:txBody>
      </p:sp>
    </p:spTree>
    <p:extLst>
      <p:ext uri="{BB962C8B-B14F-4D97-AF65-F5344CB8AC3E}">
        <p14:creationId xmlns:p14="http://schemas.microsoft.com/office/powerpoint/2010/main" val="1073458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89912-955F-6559-E857-F5D919CF0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with a stethoscope and sun&#10;&#10;AI-generated content may be incorrect.">
            <a:extLst>
              <a:ext uri="{FF2B5EF4-FFF2-40B4-BE49-F238E27FC236}">
                <a16:creationId xmlns:a16="http://schemas.microsoft.com/office/drawing/2014/main" id="{CE4D2D0C-C24F-3025-BF6D-20B1A3E04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925" y="128664"/>
            <a:ext cx="3054361" cy="115834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78494D-476B-A6B9-FFDE-3DA80ED67EC2}"/>
              </a:ext>
            </a:extLst>
          </p:cNvPr>
          <p:cNvGraphicFramePr>
            <a:graphicFrameLocks noGrp="1"/>
          </p:cNvGraphicFramePr>
          <p:nvPr/>
        </p:nvGraphicFramePr>
        <p:xfrm>
          <a:off x="359143" y="1390074"/>
          <a:ext cx="11680458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7357">
                  <a:extLst>
                    <a:ext uri="{9D8B030D-6E8A-4147-A177-3AD203B41FA5}">
                      <a16:colId xmlns:a16="http://schemas.microsoft.com/office/drawing/2014/main" val="3762321624"/>
                    </a:ext>
                  </a:extLst>
                </a:gridCol>
                <a:gridCol w="5366772">
                  <a:extLst>
                    <a:ext uri="{9D8B030D-6E8A-4147-A177-3AD203B41FA5}">
                      <a16:colId xmlns:a16="http://schemas.microsoft.com/office/drawing/2014/main" val="2780284409"/>
                    </a:ext>
                  </a:extLst>
                </a:gridCol>
                <a:gridCol w="4196329">
                  <a:extLst>
                    <a:ext uri="{9D8B030D-6E8A-4147-A177-3AD203B41FA5}">
                      <a16:colId xmlns:a16="http://schemas.microsoft.com/office/drawing/2014/main" val="1454912274"/>
                    </a:ext>
                  </a:extLst>
                </a:gridCol>
              </a:tblGrid>
              <a:tr h="548793">
                <a:tc>
                  <a:txBody>
                    <a:bodyPr/>
                    <a:lstStyle/>
                    <a:p>
                      <a:r>
                        <a:rPr lang="en-GB" sz="20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Area of work to be examined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Signs of success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272824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Updated fire alarm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New up-to-date fire alarm system installed at both sites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901412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Fire doors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Fire regulation compliance (both sites)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701872"/>
                  </a:ext>
                </a:extLst>
              </a:tr>
              <a:tr h="815300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Emergency Lighting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/>
                        <a:t>Fire regulation compliance (both sites)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617866"/>
                  </a:ext>
                </a:extLst>
              </a:tr>
              <a:tr h="815300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Security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Security compliance (both sites)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3894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69649C3-D5C6-D46C-2D80-0833814A991A}"/>
              </a:ext>
            </a:extLst>
          </p:cNvPr>
          <p:cNvSpPr txBox="1"/>
          <p:nvPr/>
        </p:nvSpPr>
        <p:spPr>
          <a:xfrm>
            <a:off x="359143" y="538557"/>
            <a:ext cx="55182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Goals and objectives – 2025/6 - Review</a:t>
            </a:r>
          </a:p>
        </p:txBody>
      </p:sp>
    </p:spTree>
    <p:extLst>
      <p:ext uri="{BB962C8B-B14F-4D97-AF65-F5344CB8AC3E}">
        <p14:creationId xmlns:p14="http://schemas.microsoft.com/office/powerpoint/2010/main" val="4062003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39394-BE19-4C88-5AA5-40837006A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with a stethoscope and sun&#10;&#10;AI-generated content may be incorrect.">
            <a:extLst>
              <a:ext uri="{FF2B5EF4-FFF2-40B4-BE49-F238E27FC236}">
                <a16:creationId xmlns:a16="http://schemas.microsoft.com/office/drawing/2014/main" id="{0A9EDF1E-4678-D93E-25E9-710C16B80E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925" y="128664"/>
            <a:ext cx="3054361" cy="115834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409EAA2-8D79-A1DA-8C33-6A817ED860FF}"/>
              </a:ext>
            </a:extLst>
          </p:cNvPr>
          <p:cNvGraphicFramePr>
            <a:graphicFrameLocks noGrp="1"/>
          </p:cNvGraphicFramePr>
          <p:nvPr/>
        </p:nvGraphicFramePr>
        <p:xfrm>
          <a:off x="359143" y="1390074"/>
          <a:ext cx="11252143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957">
                  <a:extLst>
                    <a:ext uri="{9D8B030D-6E8A-4147-A177-3AD203B41FA5}">
                      <a16:colId xmlns:a16="http://schemas.microsoft.com/office/drawing/2014/main" val="3762321624"/>
                    </a:ext>
                  </a:extLst>
                </a:gridCol>
                <a:gridCol w="5498734">
                  <a:extLst>
                    <a:ext uri="{9D8B030D-6E8A-4147-A177-3AD203B41FA5}">
                      <a16:colId xmlns:a16="http://schemas.microsoft.com/office/drawing/2014/main" val="2780284409"/>
                    </a:ext>
                  </a:extLst>
                </a:gridCol>
                <a:gridCol w="4042452">
                  <a:extLst>
                    <a:ext uri="{9D8B030D-6E8A-4147-A177-3AD203B41FA5}">
                      <a16:colId xmlns:a16="http://schemas.microsoft.com/office/drawing/2014/main" val="1454912274"/>
                    </a:ext>
                  </a:extLst>
                </a:gridCol>
              </a:tblGrid>
              <a:tr h="548793">
                <a:tc>
                  <a:txBody>
                    <a:bodyPr/>
                    <a:lstStyle/>
                    <a:p>
                      <a:r>
                        <a:rPr lang="en-GB" sz="20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Area of work to be examined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Signs of success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272824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Caring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Phlebotomy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Increase phlebotomy capacity to support high risk drug monitoring due to lack of capacity in Pathology First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931361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Caring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Online consultation requests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Compliance with GP Contract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9014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AF6F349-52CC-E966-D88D-D4DFE732A29A}"/>
              </a:ext>
            </a:extLst>
          </p:cNvPr>
          <p:cNvSpPr txBox="1"/>
          <p:nvPr/>
        </p:nvSpPr>
        <p:spPr>
          <a:xfrm>
            <a:off x="359143" y="538557"/>
            <a:ext cx="55182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Goals and objectives – 2025/6 - Review</a:t>
            </a:r>
          </a:p>
        </p:txBody>
      </p:sp>
    </p:spTree>
    <p:extLst>
      <p:ext uri="{BB962C8B-B14F-4D97-AF65-F5344CB8AC3E}">
        <p14:creationId xmlns:p14="http://schemas.microsoft.com/office/powerpoint/2010/main" val="1566235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F09E7-C139-2D43-0959-6424FF112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a stethoscope and sun&#10;&#10;AI-generated content may be incorrect.">
            <a:extLst>
              <a:ext uri="{FF2B5EF4-FFF2-40B4-BE49-F238E27FC236}">
                <a16:creationId xmlns:a16="http://schemas.microsoft.com/office/drawing/2014/main" id="{1DF517AD-5943-B582-692F-D3271938D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925" y="128664"/>
            <a:ext cx="3054361" cy="11583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5A565C7-6950-DB97-55E0-29CFED5CBDB0}"/>
              </a:ext>
            </a:extLst>
          </p:cNvPr>
          <p:cNvSpPr txBox="1"/>
          <p:nvPr/>
        </p:nvSpPr>
        <p:spPr>
          <a:xfrm>
            <a:off x="359143" y="474246"/>
            <a:ext cx="5518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Goals and objectives – 2026/7 - Planned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7F2A07E-83C5-1045-9726-332B3455F48C}"/>
              </a:ext>
            </a:extLst>
          </p:cNvPr>
          <p:cNvGraphicFramePr>
            <a:graphicFrameLocks noGrp="1"/>
          </p:cNvGraphicFramePr>
          <p:nvPr/>
        </p:nvGraphicFramePr>
        <p:xfrm>
          <a:off x="359143" y="1441476"/>
          <a:ext cx="11252143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1177">
                  <a:extLst>
                    <a:ext uri="{9D8B030D-6E8A-4147-A177-3AD203B41FA5}">
                      <a16:colId xmlns:a16="http://schemas.microsoft.com/office/drawing/2014/main" val="3762321624"/>
                    </a:ext>
                  </a:extLst>
                </a:gridCol>
                <a:gridCol w="3998514">
                  <a:extLst>
                    <a:ext uri="{9D8B030D-6E8A-4147-A177-3AD203B41FA5}">
                      <a16:colId xmlns:a16="http://schemas.microsoft.com/office/drawing/2014/main" val="2780284409"/>
                    </a:ext>
                  </a:extLst>
                </a:gridCol>
                <a:gridCol w="4042452">
                  <a:extLst>
                    <a:ext uri="{9D8B030D-6E8A-4147-A177-3AD203B41FA5}">
                      <a16:colId xmlns:a16="http://schemas.microsoft.com/office/drawing/2014/main" val="1454912274"/>
                    </a:ext>
                  </a:extLst>
                </a:gridCol>
              </a:tblGrid>
              <a:tr h="548793">
                <a:tc>
                  <a:txBody>
                    <a:bodyPr/>
                    <a:lstStyle/>
                    <a:p>
                      <a:r>
                        <a:rPr lang="en-GB" sz="20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Area of work to be examined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Signs of success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272824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dirty="0"/>
                        <a:t>Safe </a:t>
                      </a:r>
                    </a:p>
                    <a:p>
                      <a:r>
                        <a:rPr lang="en-GB" sz="2000" dirty="0"/>
                        <a:t>Effective</a:t>
                      </a:r>
                    </a:p>
                    <a:p>
                      <a:r>
                        <a:rPr lang="en-GB" sz="2000" dirty="0"/>
                        <a:t>Well-led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QOF achievement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Improve QOF achievement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87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Caring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Total Triage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Consideration of total triage model for the practice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901412"/>
                  </a:ext>
                </a:extLst>
              </a:tr>
              <a:tr h="435551"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Caring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Responsive</a:t>
                      </a:r>
                    </a:p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Patient Engagement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Improve patient engagement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701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524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6cd75459-8850-458d-91da-21b66d074ae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EC23C3B325004A879BF6D4287D7F61" ma:contentTypeVersion="18" ma:contentTypeDescription="Create a new document." ma:contentTypeScope="" ma:versionID="cd4533853e99959d407e49df36c70054">
  <xsd:schema xmlns:xsd="http://www.w3.org/2001/XMLSchema" xmlns:xs="http://www.w3.org/2001/XMLSchema" xmlns:p="http://schemas.microsoft.com/office/2006/metadata/properties" xmlns:ns1="http://schemas.microsoft.com/sharepoint/v3" xmlns:ns3="6cd75459-8850-458d-91da-21b66d074aec" xmlns:ns4="b6a3372d-6d18-480e-af50-9600e0f48c8c" targetNamespace="http://schemas.microsoft.com/office/2006/metadata/properties" ma:root="true" ma:fieldsID="4b6baa63d5415ffdc9d90b573456c606" ns1:_="" ns3:_="" ns4:_="">
    <xsd:import namespace="http://schemas.microsoft.com/sharepoint/v3"/>
    <xsd:import namespace="6cd75459-8850-458d-91da-21b66d074aec"/>
    <xsd:import namespace="b6a3372d-6d18-480e-af50-9600e0f48c8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d75459-8850-458d-91da-21b66d074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a3372d-6d18-480e-af50-9600e0f48c8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555482-10F0-4FA1-BF5B-26C2B7F8439F}">
  <ds:schemaRefs>
    <ds:schemaRef ds:uri="http://purl.org/dc/elements/1.1/"/>
    <ds:schemaRef ds:uri="http://schemas.microsoft.com/office/2006/documentManagement/types"/>
    <ds:schemaRef ds:uri="http://purl.org/dc/terms/"/>
    <ds:schemaRef ds:uri="http://schemas.microsoft.com/sharepoint/v3"/>
    <ds:schemaRef ds:uri="6cd75459-8850-458d-91da-21b66d074aec"/>
    <ds:schemaRef ds:uri="http://schemas.microsoft.com/office/2006/metadata/properties"/>
    <ds:schemaRef ds:uri="b6a3372d-6d18-480e-af50-9600e0f48c8c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CD46FB-FBCD-4FC9-A4D6-C1358B1366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E0AEF7-DE40-4701-8994-7761ED1295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cd75459-8850-458d-91da-21b66d074aec"/>
    <ds:schemaRef ds:uri="b6a3372d-6d18-480e-af50-9600e0f48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3012</TotalTime>
  <Words>425</Words>
  <Application>Microsoft Office PowerPoint</Application>
  <PresentationFormat>Widescreen</PresentationFormat>
  <Paragraphs>144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Dr Sooriakumaran Patient Participation Group</vt:lpstr>
      <vt:lpstr>Agenda</vt:lpstr>
      <vt:lpstr>Online bookings</vt:lpstr>
      <vt:lpstr>Patient Satisfaction Survey Jan 2025</vt:lpstr>
      <vt:lpstr>What do you like most about the practice?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PPG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MILLER, Sarah (GP HEALTHCARE ALLIANCE ASHINGDON)</dc:creator>
  <cp:lastModifiedBy>MILLER, Sarah (GP HEALTHCARE ALLIANCE ASHINGDON)</cp:lastModifiedBy>
  <cp:revision>3</cp:revision>
  <dcterms:created xsi:type="dcterms:W3CDTF">2025-09-22T10:28:42Z</dcterms:created>
  <dcterms:modified xsi:type="dcterms:W3CDTF">2026-01-09T15:18:31Z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0x0101006BEC23C3B325004A879BF6D4287D7F61</vt:lpwstr>
  </property>
</Properties>
</file>